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6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75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94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93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095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7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94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401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51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7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0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93338-326D-474A-8934-EB85589576C6}" type="datetimeFigureOut">
              <a:rPr lang="en-IN" smtClean="0"/>
              <a:t>28-07-2020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99898-B0D9-4C49-9B5E-68FB8844FC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67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vmr/datasets/oakland_3d/cvpr09/doc/" TargetMode="External"/><Relationship Id="rId7" Type="http://schemas.openxmlformats.org/officeDocument/2006/relationships/hyperlink" Target="https://heremaps.github.io/pptk/" TargetMode="External"/><Relationship Id="rId2" Type="http://schemas.openxmlformats.org/officeDocument/2006/relationships/hyperlink" Target="https://doi.org/10.1007/s10514-019-09883-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python.org/3/library/tkinter.html" TargetMode="External"/><Relationship Id="rId5" Type="http://schemas.openxmlformats.org/officeDocument/2006/relationships/hyperlink" Target="https://blog.pollithy.com/python/numpy/pointcloud/tutorial-pypcd" TargetMode="External"/><Relationship Id="rId4" Type="http://schemas.openxmlformats.org/officeDocument/2006/relationships/hyperlink" Target="https://laspy.readthedocs.io/en/lates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4558" y="87576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Book Antiqua" panose="02040602050305030304" pitchFamily="18" charset="0"/>
              </a:rPr>
              <a:t>Image Reconstruction from Point Cloud Generated by LiDAR</a:t>
            </a:r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46277" y="5782615"/>
            <a:ext cx="2640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 smtClean="0">
                <a:latin typeface="Book Antiqua" panose="02040602050305030304" pitchFamily="18" charset="0"/>
              </a:rPr>
              <a:t>Abhilash</a:t>
            </a:r>
            <a:r>
              <a:rPr lang="en-IN" sz="1600" dirty="0" smtClean="0">
                <a:latin typeface="Book Antiqua" panose="02040602050305030304" pitchFamily="18" charset="0"/>
              </a:rPr>
              <a:t> Bhardwaj</a:t>
            </a:r>
          </a:p>
          <a:p>
            <a:r>
              <a:rPr lang="en-IN" sz="1600" dirty="0" smtClean="0">
                <a:latin typeface="Book Antiqua" panose="02040602050305030304" pitchFamily="18" charset="0"/>
              </a:rPr>
              <a:t>TSO, Computer Science</a:t>
            </a:r>
          </a:p>
          <a:p>
            <a:r>
              <a:rPr lang="en-IN" sz="1600" dirty="0" smtClean="0">
                <a:latin typeface="Book Antiqua" panose="02040602050305030304" pitchFamily="18" charset="0"/>
              </a:rPr>
              <a:t>HRDD, BARC</a:t>
            </a:r>
            <a:endParaRPr lang="en-IN" sz="1600" dirty="0">
              <a:latin typeface="Book Antiqua" panose="020406020503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4859" y="2665928"/>
            <a:ext cx="104705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Book Antiqua" panose="02040602050305030304" pitchFamily="18" charset="0"/>
              </a:rPr>
              <a:t>                                        </a:t>
            </a:r>
            <a:r>
              <a:rPr lang="en-IN" sz="2400" b="1" dirty="0" smtClean="0">
                <a:latin typeface="Book Antiqua" panose="02040602050305030304" pitchFamily="18" charset="0"/>
              </a:rPr>
              <a:t>Mini Project Presentation</a:t>
            </a:r>
          </a:p>
          <a:p>
            <a:endParaRPr lang="en-IN" sz="2000" dirty="0" smtClean="0">
              <a:latin typeface="Book Antiqua" panose="02040602050305030304" pitchFamily="18" charset="0"/>
            </a:endParaRPr>
          </a:p>
          <a:p>
            <a:r>
              <a:rPr lang="en-IN" sz="2000" dirty="0">
                <a:latin typeface="Book Antiqua" panose="02040602050305030304" pitchFamily="18" charset="0"/>
              </a:rPr>
              <a:t> </a:t>
            </a:r>
            <a:endParaRPr lang="en-IN" sz="2000" dirty="0" smtClean="0">
              <a:latin typeface="Book Antiqua" panose="02040602050305030304" pitchFamily="18" charset="0"/>
            </a:endParaRPr>
          </a:p>
          <a:p>
            <a:r>
              <a:rPr lang="en-IN" sz="2000" dirty="0">
                <a:latin typeface="Book Antiqua" panose="02040602050305030304" pitchFamily="18" charset="0"/>
              </a:rPr>
              <a:t> </a:t>
            </a:r>
            <a:r>
              <a:rPr lang="en-IN" sz="2000" dirty="0" smtClean="0">
                <a:latin typeface="Book Antiqua" panose="02040602050305030304" pitchFamily="18" charset="0"/>
              </a:rPr>
              <a:t>           Orientation Course for Engineering and Science Graduates (OCES 2019)</a:t>
            </a:r>
            <a:endParaRPr lang="en-IN" sz="2000" dirty="0">
              <a:latin typeface="Book Antiqua" panose="020406020503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522" y="5782614"/>
            <a:ext cx="2640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Book Antiqua" panose="02040602050305030304" pitchFamily="18" charset="0"/>
              </a:rPr>
              <a:t>Under the guidance of </a:t>
            </a:r>
          </a:p>
          <a:p>
            <a:r>
              <a:rPr lang="en-IN" sz="1600" dirty="0" err="1" smtClean="0">
                <a:latin typeface="Book Antiqua" panose="02040602050305030304" pitchFamily="18" charset="0"/>
              </a:rPr>
              <a:t>Mr.</a:t>
            </a:r>
            <a:r>
              <a:rPr lang="en-IN" sz="1600" dirty="0" smtClean="0">
                <a:latin typeface="Book Antiqua" panose="02040602050305030304" pitchFamily="18" charset="0"/>
              </a:rPr>
              <a:t> </a:t>
            </a:r>
            <a:r>
              <a:rPr lang="en-IN" sz="1600" dirty="0" err="1" smtClean="0">
                <a:latin typeface="Book Antiqua" panose="02040602050305030304" pitchFamily="18" charset="0"/>
              </a:rPr>
              <a:t>Supratim</a:t>
            </a:r>
            <a:r>
              <a:rPr lang="en-IN" sz="1600" dirty="0" smtClean="0">
                <a:latin typeface="Book Antiqua" panose="02040602050305030304" pitchFamily="18" charset="0"/>
              </a:rPr>
              <a:t> </a:t>
            </a:r>
            <a:r>
              <a:rPr lang="en-IN" sz="1600" dirty="0" err="1" smtClean="0">
                <a:latin typeface="Book Antiqua" panose="02040602050305030304" pitchFamily="18" charset="0"/>
              </a:rPr>
              <a:t>Majumdar</a:t>
            </a:r>
            <a:endParaRPr lang="en-IN" sz="1600" dirty="0" smtClean="0">
              <a:latin typeface="Book Antiqua" panose="02040602050305030304" pitchFamily="18" charset="0"/>
            </a:endParaRPr>
          </a:p>
          <a:p>
            <a:r>
              <a:rPr lang="en-IN" sz="1600" dirty="0" err="1" smtClean="0">
                <a:latin typeface="Book Antiqua" panose="02040602050305030304" pitchFamily="18" charset="0"/>
              </a:rPr>
              <a:t>CnID</a:t>
            </a:r>
            <a:r>
              <a:rPr lang="en-IN" sz="1600" dirty="0" smtClean="0">
                <a:latin typeface="Book Antiqua" panose="02040602050305030304" pitchFamily="18" charset="0"/>
              </a:rPr>
              <a:t>/E &amp; IG</a:t>
            </a:r>
          </a:p>
          <a:p>
            <a:r>
              <a:rPr lang="en-IN" sz="1600" dirty="0" smtClean="0">
                <a:latin typeface="Book Antiqua" panose="02040602050305030304" pitchFamily="18" charset="0"/>
              </a:rPr>
              <a:t>BARC</a:t>
            </a:r>
            <a:endParaRPr lang="en-IN" sz="1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2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851" y="374474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GUI Application Architecture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1" y="1867438"/>
            <a:ext cx="7315200" cy="46235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49047" y="2359724"/>
            <a:ext cx="37048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Modes of visualization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Streaming mode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dirty="0" smtClean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File mode</a:t>
            </a:r>
            <a:endParaRPr lang="en-IN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109225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851" y="374474"/>
            <a:ext cx="2448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Visualization Results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"/>
          <a:stretch/>
        </p:blipFill>
        <p:spPr bwMode="auto">
          <a:xfrm>
            <a:off x="117030" y="1585088"/>
            <a:ext cx="5987556" cy="45591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3"/>
          <a:stretch/>
        </p:blipFill>
        <p:spPr bwMode="auto">
          <a:xfrm>
            <a:off x="6104585" y="1585088"/>
            <a:ext cx="5950039" cy="45591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66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851" y="374474"/>
            <a:ext cx="5083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2D Image Experiments on Terrain Point Cloud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6588" y="2402403"/>
            <a:ext cx="4909203" cy="324547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291723" y="1263116"/>
            <a:ext cx="2740919" cy="227857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686416" y="3646695"/>
            <a:ext cx="4106080" cy="311502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800646" y="2402403"/>
            <a:ext cx="590707" cy="3675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urved Left Arrow 9"/>
          <p:cNvSpPr/>
          <p:nvPr/>
        </p:nvSpPr>
        <p:spPr>
          <a:xfrm>
            <a:off x="10341736" y="2874949"/>
            <a:ext cx="450760" cy="771746"/>
          </a:xfrm>
          <a:prstGeom prst="curvedLeftArrow">
            <a:avLst>
              <a:gd name="adj1" fmla="val 25000"/>
              <a:gd name="adj2" fmla="val 50000"/>
              <a:gd name="adj3" fmla="val 6554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851" y="37447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7632" y="2050630"/>
            <a:ext cx="968062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</a:pPr>
            <a:r>
              <a:rPr lang="en-IN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Popular point cloud formats and how to use them for visualization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</a:pPr>
            <a:r>
              <a:rPr lang="en-IN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Development of GUI for point cloud visualization and 3D reconstruction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</a:pPr>
            <a:r>
              <a:rPr lang="en-IN" dirty="0" smtClean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Experiment on 2D image creation for 3D point cloud data</a:t>
            </a:r>
            <a:endParaRPr lang="en-IN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226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851" y="37447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Future Work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4" y="1600538"/>
            <a:ext cx="3928056" cy="1810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Point Cloud Library (PCL) ·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079" y="1634559"/>
            <a:ext cx="1866408" cy="18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LiDAR Object Detection | Yasen H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13" y="4706470"/>
            <a:ext cx="3580666" cy="193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17057" y="3533165"/>
            <a:ext cx="2871299" cy="404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sz="1500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DEM and 3D solid construction</a:t>
            </a:r>
            <a:endParaRPr lang="en-IN" sz="1500" dirty="0"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93943" y="3556836"/>
            <a:ext cx="318067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sz="1500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Implementation and testing of PCL</a:t>
            </a:r>
            <a:endParaRPr lang="en-IN" sz="1500" dirty="0"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89834" y="6074658"/>
            <a:ext cx="1588897" cy="404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sz="1500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Object Detection</a:t>
            </a:r>
            <a:endParaRPr lang="en-IN" sz="1500" dirty="0"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2299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042" y="187636"/>
            <a:ext cx="858162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References</a:t>
            </a:r>
            <a:endParaRPr lang="en-US" dirty="0"/>
          </a:p>
          <a:p>
            <a:r>
              <a:rPr lang="en-US" dirty="0"/>
              <a:t>[1] Yan, Z., </a:t>
            </a:r>
            <a:r>
              <a:rPr lang="en-US" dirty="0" err="1"/>
              <a:t>Duckett</a:t>
            </a:r>
            <a:r>
              <a:rPr lang="en-US" dirty="0"/>
              <a:t>, T. &amp; </a:t>
            </a:r>
            <a:r>
              <a:rPr lang="en-US" dirty="0" err="1"/>
              <a:t>Bellotto</a:t>
            </a:r>
            <a:r>
              <a:rPr lang="en-US" dirty="0"/>
              <a:t>, N. Online learning for 3D </a:t>
            </a:r>
            <a:r>
              <a:rPr lang="en-US" dirty="0" err="1"/>
              <a:t>LiDAR</a:t>
            </a:r>
            <a:r>
              <a:rPr lang="en-US" dirty="0"/>
              <a:t>-based human detection: experimental analysis of point cloud clustering and classification methods. </a:t>
            </a:r>
            <a:r>
              <a:rPr lang="en-US" dirty="0" err="1"/>
              <a:t>Auton</a:t>
            </a:r>
            <a:r>
              <a:rPr lang="en-US" dirty="0"/>
              <a:t> Robot 44, 147–164 (2020). </a:t>
            </a:r>
            <a:r>
              <a:rPr lang="en-US" u="sng" dirty="0">
                <a:hlinkClick r:id="rId2"/>
              </a:rPr>
              <a:t>https://doi.org/10.1007/s10514-019-09883-y</a:t>
            </a:r>
            <a:endParaRPr lang="en-US" dirty="0"/>
          </a:p>
          <a:p>
            <a:r>
              <a:rPr lang="en-US" dirty="0"/>
              <a:t>[2] Fernandez-Diaz, Juan &amp; </a:t>
            </a:r>
            <a:r>
              <a:rPr lang="en-US" dirty="0" err="1"/>
              <a:t>Singhania</a:t>
            </a:r>
            <a:r>
              <a:rPr lang="en-US" dirty="0"/>
              <a:t>, A. &amp; Caceres, </a:t>
            </a:r>
            <a:r>
              <a:rPr lang="en-US" dirty="0" err="1"/>
              <a:t>Jhon</a:t>
            </a:r>
            <a:r>
              <a:rPr lang="en-US" dirty="0"/>
              <a:t> &amp; </a:t>
            </a:r>
            <a:r>
              <a:rPr lang="en-US" dirty="0" err="1"/>
              <a:t>Slatton</a:t>
            </a:r>
            <a:r>
              <a:rPr lang="en-US" dirty="0"/>
              <a:t>, K &amp; </a:t>
            </a:r>
            <a:r>
              <a:rPr lang="en-US" dirty="0" err="1"/>
              <a:t>Starek</a:t>
            </a:r>
            <a:r>
              <a:rPr lang="en-US" dirty="0"/>
              <a:t>, Michael &amp; Kumar, R &amp; </a:t>
            </a:r>
            <a:r>
              <a:rPr lang="en-US" dirty="0" err="1"/>
              <a:t>Slatton</a:t>
            </a:r>
            <a:r>
              <a:rPr lang="en-US" dirty="0"/>
              <a:t>, Prof. (2008). An overview of </a:t>
            </a:r>
            <a:r>
              <a:rPr lang="en-US" dirty="0" err="1"/>
              <a:t>lidar</a:t>
            </a:r>
            <a:r>
              <a:rPr lang="en-US" dirty="0"/>
              <a:t> point cloud processing software.</a:t>
            </a:r>
          </a:p>
          <a:p>
            <a:r>
              <a:rPr lang="en-US" dirty="0"/>
              <a:t>[3] http://www.semantic3d.net/view_dbase.php?chl=1 </a:t>
            </a:r>
          </a:p>
          <a:p>
            <a:r>
              <a:rPr lang="en-US" dirty="0"/>
              <a:t>[4] http://www.acfr.usyd.edu.au/papers/SydneyUrbanObjectsDataset.shtml</a:t>
            </a:r>
          </a:p>
          <a:p>
            <a:r>
              <a:rPr lang="en-US" dirty="0"/>
              <a:t>[5] http://data.ign.fr/benchmarks/UrbanAnalysis/</a:t>
            </a:r>
          </a:p>
          <a:p>
            <a:r>
              <a:rPr lang="en-US" dirty="0"/>
              <a:t>[6] https://cs.nyu.edu/~silberman/datasets/nyu_depth_v2.html</a:t>
            </a:r>
          </a:p>
          <a:p>
            <a:r>
              <a:rPr lang="en-US" dirty="0"/>
              <a:t>[7] </a:t>
            </a:r>
            <a:r>
              <a:rPr lang="en-US" u="sng" dirty="0">
                <a:hlinkClick r:id="rId3"/>
              </a:rPr>
              <a:t>http://www.cs.cmu.edu/~vmr/datasets/oakland_3d/cvpr09/doc/</a:t>
            </a:r>
            <a:endParaRPr lang="en-US" dirty="0"/>
          </a:p>
          <a:p>
            <a:r>
              <a:rPr lang="en-US" dirty="0"/>
              <a:t>[8] </a:t>
            </a:r>
            <a:r>
              <a:rPr lang="en-US" u="sng" dirty="0">
                <a:hlinkClick r:id="rId4"/>
              </a:rPr>
              <a:t>https://laspy.readthedocs.io/en/latest/</a:t>
            </a:r>
            <a:endParaRPr lang="en-US" dirty="0"/>
          </a:p>
          <a:p>
            <a:r>
              <a:rPr lang="en-US" dirty="0"/>
              <a:t>[9] </a:t>
            </a:r>
            <a:r>
              <a:rPr lang="en-US" u="sng" dirty="0">
                <a:hlinkClick r:id="rId5"/>
              </a:rPr>
              <a:t>https://blog.pollithy.com/python/numpy/pointcloud/tutorial-pypcd</a:t>
            </a:r>
            <a:endParaRPr lang="en-US" dirty="0"/>
          </a:p>
          <a:p>
            <a:r>
              <a:rPr lang="en-US" dirty="0"/>
              <a:t>[10] </a:t>
            </a:r>
            <a:r>
              <a:rPr lang="en-US" u="sng" dirty="0">
                <a:hlinkClick r:id="rId6"/>
              </a:rPr>
              <a:t>https://docs.python.org/3/library/tkinter.html</a:t>
            </a:r>
            <a:endParaRPr lang="en-US" dirty="0"/>
          </a:p>
          <a:p>
            <a:r>
              <a:rPr lang="en-US" dirty="0"/>
              <a:t>[11] </a:t>
            </a:r>
            <a:r>
              <a:rPr lang="en-US" u="sng" dirty="0">
                <a:hlinkClick r:id="rId7"/>
              </a:rPr>
              <a:t>https://heremaps.github.io/pptk/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3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6974" y="1854558"/>
            <a:ext cx="95947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Book Antiqua" panose="02040602050305030304" pitchFamily="18" charset="0"/>
            </a:endParaRPr>
          </a:p>
          <a:p>
            <a:pPr marL="342900" indent="-342900">
              <a:buAutoNum type="arabicPeriod"/>
            </a:pPr>
            <a:r>
              <a:rPr lang="en-IN" dirty="0" smtClean="0">
                <a:latin typeface="Book Antiqua" panose="02040602050305030304" pitchFamily="18" charset="0"/>
              </a:rPr>
              <a:t>LiDAR and its Applications</a:t>
            </a:r>
          </a:p>
          <a:p>
            <a:pPr marL="342900" indent="-342900">
              <a:buAutoNum type="arabicPeriod"/>
            </a:pPr>
            <a:r>
              <a:rPr lang="en-IN" dirty="0" smtClean="0">
                <a:latin typeface="Book Antiqua" panose="02040602050305030304" pitchFamily="18" charset="0"/>
              </a:rPr>
              <a:t>Point cloud representation</a:t>
            </a:r>
          </a:p>
          <a:p>
            <a:pPr marL="342900" indent="-342900">
              <a:buAutoNum type="arabicPeriod"/>
            </a:pPr>
            <a:r>
              <a:rPr lang="en-IN" dirty="0" smtClean="0">
                <a:latin typeface="Book Antiqua" panose="02040602050305030304" pitchFamily="18" charset="0"/>
              </a:rPr>
              <a:t>File formats and their attributes</a:t>
            </a:r>
          </a:p>
          <a:p>
            <a:pPr marL="342900" indent="-342900">
              <a:buAutoNum type="arabicPeriod"/>
            </a:pPr>
            <a:r>
              <a:rPr lang="en-IN" dirty="0" smtClean="0">
                <a:latin typeface="Book Antiqua" panose="02040602050305030304" pitchFamily="18" charset="0"/>
              </a:rPr>
              <a:t>Point cloud visualization: Used libraries</a:t>
            </a:r>
          </a:p>
          <a:p>
            <a:pPr marL="342900" indent="-342900">
              <a:buAutoNum type="arabicPeriod"/>
            </a:pPr>
            <a:r>
              <a:rPr lang="en-IN" dirty="0" smtClean="0">
                <a:latin typeface="Book Antiqua" panose="02040602050305030304" pitchFamily="18" charset="0"/>
              </a:rPr>
              <a:t>Point cloud visualization: GUI visualization tool</a:t>
            </a:r>
          </a:p>
          <a:p>
            <a:pPr marL="342900" indent="-342900">
              <a:buAutoNum type="arabicPeriod"/>
            </a:pPr>
            <a:r>
              <a:rPr lang="en-IN" dirty="0" smtClean="0">
                <a:latin typeface="Book Antiqua" panose="02040602050305030304" pitchFamily="18" charset="0"/>
              </a:rPr>
              <a:t>GUI application architecture</a:t>
            </a:r>
          </a:p>
          <a:p>
            <a:pPr marL="342900" indent="-342900">
              <a:buAutoNum type="arabicPeriod"/>
            </a:pPr>
            <a:r>
              <a:rPr lang="en-IN" dirty="0" smtClean="0">
                <a:latin typeface="Book Antiqua" panose="02040602050305030304" pitchFamily="18" charset="0"/>
              </a:rPr>
              <a:t>Visualization results</a:t>
            </a:r>
          </a:p>
          <a:p>
            <a:pPr marL="342900" indent="-342900">
              <a:buAutoNum type="arabicPeriod"/>
            </a:pPr>
            <a:r>
              <a:rPr lang="fr-FR" dirty="0">
                <a:latin typeface="Book Antiqua" panose="02040602050305030304" pitchFamily="18" charset="0"/>
              </a:rPr>
              <a:t>2D Image Experiments on Terrain Point </a:t>
            </a:r>
            <a:r>
              <a:rPr lang="fr-FR" dirty="0" smtClean="0">
                <a:latin typeface="Book Antiqua" panose="02040602050305030304" pitchFamily="18" charset="0"/>
              </a:rPr>
              <a:t>Cloud</a:t>
            </a:r>
            <a:endParaRPr lang="en-IN" dirty="0" smtClean="0">
              <a:latin typeface="Book Antiqua" panose="02040602050305030304" pitchFamily="18" charset="0"/>
            </a:endParaRPr>
          </a:p>
          <a:p>
            <a:pPr marL="342900" indent="-342900">
              <a:buAutoNum type="arabicPeriod"/>
            </a:pPr>
            <a:r>
              <a:rPr lang="en-IN" dirty="0" smtClean="0">
                <a:latin typeface="Book Antiqua" panose="02040602050305030304" pitchFamily="18" charset="0"/>
              </a:rPr>
              <a:t>Conclusion</a:t>
            </a:r>
          </a:p>
          <a:p>
            <a:pPr marL="342900" indent="-342900">
              <a:buAutoNum type="arabicPeriod"/>
            </a:pPr>
            <a:r>
              <a:rPr lang="en-IN" dirty="0" smtClean="0">
                <a:latin typeface="Book Antiqua" panose="02040602050305030304" pitchFamily="18" charset="0"/>
              </a:rPr>
              <a:t>Future Work</a:t>
            </a:r>
          </a:p>
          <a:p>
            <a:pPr marL="342900" indent="-342900">
              <a:buAutoNum type="arabicPeriod"/>
            </a:pPr>
            <a:r>
              <a:rPr lang="en-IN" dirty="0" smtClean="0">
                <a:latin typeface="Book Antiqua" panose="02040602050305030304" pitchFamily="18" charset="0"/>
              </a:rPr>
              <a:t>References</a:t>
            </a:r>
            <a:endParaRPr lang="en-IN" dirty="0">
              <a:latin typeface="Book Antiqua" panose="0204060205030503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4851" y="374474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Overview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9055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4851" y="374474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LiDAR and its Applications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r="46173"/>
          <a:stretch/>
        </p:blipFill>
        <p:spPr bwMode="auto">
          <a:xfrm>
            <a:off x="7031865" y="1457713"/>
            <a:ext cx="4941193" cy="3990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78944" y="5036881"/>
            <a:ext cx="3944093" cy="392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b="1" spc="75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/>
              </a:rPr>
              <a:t>Distance = (Speed of Light X</a:t>
            </a:r>
            <a:r>
              <a:rPr lang="en-US" b="1" spc="75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/>
              </a:rPr>
              <a:t> </a:t>
            </a:r>
            <a:r>
              <a:rPr lang="en-US" b="1" spc="75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/>
              </a:rPr>
              <a:t>ToF) / 2</a:t>
            </a:r>
            <a:endParaRPr lang="en-IN" sz="1200" b="1" spc="75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Mangal"/>
            </a:endParaRPr>
          </a:p>
        </p:txBody>
      </p:sp>
      <p:pic>
        <p:nvPicPr>
          <p:cNvPr id="1026" name="Picture 2" descr="Drones and Lidar - A Match Made in Cartometric Modeling Heaven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7"/>
          <a:stretch/>
        </p:blipFill>
        <p:spPr bwMode="auto">
          <a:xfrm>
            <a:off x="892059" y="1827038"/>
            <a:ext cx="4630699" cy="347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9028" y="5416161"/>
            <a:ext cx="18966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smtClean="0">
                <a:latin typeface="Book Antiqua" panose="02040602050305030304" pitchFamily="18" charset="0"/>
              </a:rPr>
              <a:t>Courtesy: Google Images</a:t>
            </a:r>
            <a:endParaRPr lang="en-IN" sz="12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9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5408" y="1818811"/>
            <a:ext cx="886495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LiDAR is particularly used to make high resolution maps with applications in geography, archeology, forestry, military etc</a:t>
            </a:r>
            <a:r>
              <a:rPr lang="en-US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dirty="0"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LiDAR point cloud information is also used to generate realistic graphics</a:t>
            </a:r>
            <a:r>
              <a:rPr lang="en-US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dirty="0"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It also finds its application in object detection and surveillance</a:t>
            </a:r>
            <a:r>
              <a:rPr lang="en-US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dirty="0"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Self-driving cars where LiDAR will be used in real time to detect obstacles and </a:t>
            </a:r>
            <a:r>
              <a:rPr lang="en-US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navigation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dirty="0"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In agriculture LiDAR can be used to make 3D elevation map of a particular land.</a:t>
            </a:r>
            <a:endParaRPr lang="en-IN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4851" y="374474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LiDAR and its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673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851" y="374474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Point Cloud Representations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408" y="1818811"/>
            <a:ext cx="886495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Popular formats to represent point cloud data –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n-IN" dirty="0" smtClean="0"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dirty="0" smtClean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LAS Format (.las)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dirty="0" smtClean="0"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PCD Format (.pcd)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dirty="0" smtClean="0"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CSV Format (.csv)</a:t>
            </a:r>
            <a:endParaRPr lang="en-IN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</p:txBody>
      </p:sp>
      <p:pic>
        <p:nvPicPr>
          <p:cNvPr id="6" name="Picture 5" descr="Point cloud - Wikipedi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550" y="1263116"/>
            <a:ext cx="4177634" cy="46509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8667791" y="5637050"/>
            <a:ext cx="17251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smtClean="0">
                <a:latin typeface="Book Antiqua" panose="02040602050305030304" pitchFamily="18" charset="0"/>
              </a:rPr>
              <a:t>Sample of Point Cloud</a:t>
            </a:r>
            <a:endParaRPr lang="en-IN" sz="12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851" y="374474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File Formats and their attributes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759854" y="2086377"/>
            <a:ext cx="2846231" cy="356744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olded Corner 5"/>
          <p:cNvSpPr/>
          <p:nvPr/>
        </p:nvSpPr>
        <p:spPr>
          <a:xfrm>
            <a:off x="4546242" y="2086377"/>
            <a:ext cx="2846231" cy="3567448"/>
          </a:xfrm>
          <a:prstGeom prst="foldedCorne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lded Corner 6"/>
          <p:cNvSpPr/>
          <p:nvPr/>
        </p:nvSpPr>
        <p:spPr>
          <a:xfrm>
            <a:off x="8332631" y="2086377"/>
            <a:ext cx="2846231" cy="3567448"/>
          </a:xfrm>
          <a:prstGeom prst="foldedCorne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44946" y="2369690"/>
            <a:ext cx="2550017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sz="1500" dirty="0" smtClean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LAS 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500" dirty="0" smtClean="0">
                <a:solidFill>
                  <a:schemeClr val="bg1"/>
                </a:solidFill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X, Y, Z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500" dirty="0" smtClean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Classification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500" dirty="0" smtClean="0">
                <a:solidFill>
                  <a:schemeClr val="bg1"/>
                </a:solidFill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Intensity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500" dirty="0">
                <a:solidFill>
                  <a:schemeClr val="bg1"/>
                </a:solidFill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e</a:t>
            </a:r>
            <a:r>
              <a:rPr lang="en-IN" sz="1500" dirty="0" smtClean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tc……….</a:t>
            </a:r>
            <a:endParaRPr lang="en-IN" sz="15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714045" y="2286749"/>
            <a:ext cx="2510624" cy="3367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# .PCD v.7 - Point Cloud Data file format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VERSION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FIELDS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rgb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4 4 4 4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TYPE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1 1 1 1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213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HEIGHT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VIEWPOINT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0 0 0 1 0 0 0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POINTS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213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ascii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0.93773 0.33763 0 4.2108e+06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0.90805 0.35641 0 4.2108e+06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80737" y="2369690"/>
            <a:ext cx="2550017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sz="1500" dirty="0" smtClean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CSV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sz="1500" dirty="0" smtClean="0">
                <a:solidFill>
                  <a:schemeClr val="bg1"/>
                </a:solidFill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Col1,col2,col3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sz="1500" dirty="0" smtClean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Data11,data12,data13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sz="1500" dirty="0" smtClean="0">
                <a:solidFill>
                  <a:schemeClr val="bg1"/>
                </a:solidFill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Data21,data22,data23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sz="1500" dirty="0" smtClean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………………..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IN" sz="1500" dirty="0" smtClean="0">
                <a:solidFill>
                  <a:schemeClr val="bg1"/>
                </a:solidFill>
                <a:latin typeface="Book Antiqua" panose="02040602050305030304" pitchFamily="18" charset="0"/>
                <a:ea typeface="Calibri" panose="020F0502020204030204" pitchFamily="34" charset="0"/>
                <a:cs typeface="Mangal"/>
              </a:rPr>
              <a:t>……………………..</a:t>
            </a:r>
            <a:endParaRPr lang="en-IN" sz="1500" dirty="0" smtClean="0">
              <a:solidFill>
                <a:schemeClr val="bg1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n-IN" sz="15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221018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936363" y="5781189"/>
            <a:ext cx="1300767" cy="6561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937393" y="4827256"/>
            <a:ext cx="1300767" cy="6561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851" y="374474"/>
            <a:ext cx="460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Point Cloud Visualization: Used Libraries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1" y="2459731"/>
            <a:ext cx="2181023" cy="1034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47" y="4314422"/>
            <a:ext cx="1140853" cy="11408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1921" y="4984486"/>
            <a:ext cx="1045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PPTK </a:t>
            </a:r>
            <a:endParaRPr lang="en-IN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028" y="2659698"/>
            <a:ext cx="2065986" cy="8350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493" y="3517453"/>
            <a:ext cx="2588394" cy="12877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75946" y="5886227"/>
            <a:ext cx="118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PyPCD</a:t>
            </a:r>
            <a:endParaRPr lang="en-IN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30759" y="4957572"/>
            <a:ext cx="914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laspy</a:t>
            </a:r>
            <a:endParaRPr lang="en-IN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5124" name="Picture 4" descr="Tkinter flashcards on Tinycard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700" y="2760161"/>
            <a:ext cx="820972" cy="9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11369" y="1687132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Book Antiqua" panose="02040602050305030304" pitchFamily="18" charset="0"/>
              </a:rPr>
              <a:t>3D Plotting</a:t>
            </a:r>
            <a:endParaRPr lang="en-IN" dirty="0">
              <a:latin typeface="Book Antiqua" panose="0204060205030503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5528" y="1638651"/>
            <a:ext cx="183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Book Antiqua" panose="02040602050305030304" pitchFamily="18" charset="0"/>
              </a:rPr>
              <a:t>Data Processing</a:t>
            </a:r>
            <a:endParaRPr lang="en-IN" dirty="0">
              <a:latin typeface="Book Antiqua" panose="0204060205030503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06443" y="1638651"/>
            <a:ext cx="216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Book Antiqua" panose="02040602050305030304" pitchFamily="18" charset="0"/>
              </a:rPr>
              <a:t>GUI Development</a:t>
            </a:r>
            <a:endParaRPr lang="en-IN" dirty="0">
              <a:latin typeface="Book Antiqua" panose="020406020503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9875" y="4615154"/>
            <a:ext cx="384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Book Antiqua" panose="02040602050305030304" pitchFamily="18" charset="0"/>
              </a:rPr>
              <a:t>Base Packages For Development</a:t>
            </a:r>
            <a:endParaRPr lang="en-IN" dirty="0">
              <a:latin typeface="Book Antiqua" panose="02040602050305030304" pitchFamily="18" charset="0"/>
            </a:endParaRPr>
          </a:p>
        </p:txBody>
      </p:sp>
      <p:pic>
        <p:nvPicPr>
          <p:cNvPr id="5126" name="Picture 6" descr="News | Anacon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665" y="5031387"/>
            <a:ext cx="1738932" cy="91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Why would you migrate to Python 3.5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3" y="5047442"/>
            <a:ext cx="720742" cy="7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3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2503"/>
            <a:ext cx="12192000" cy="121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851" y="374474"/>
            <a:ext cx="5545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Point Cloud Visualization: GUI Visualization Tool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15922" y="1585088"/>
            <a:ext cx="7714444" cy="47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4851" y="374474"/>
            <a:ext cx="852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Book Antiqua" panose="0204060205030503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541</Words>
  <Application>Microsoft Office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Unicode MS</vt:lpstr>
      <vt:lpstr>Arial</vt:lpstr>
      <vt:lpstr>Book Antiqua</vt:lpstr>
      <vt:lpstr>Calibri</vt:lpstr>
      <vt:lpstr>Calibri Light</vt:lpstr>
      <vt:lpstr>Mangal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Owner</cp:lastModifiedBy>
  <cp:revision>52</cp:revision>
  <dcterms:created xsi:type="dcterms:W3CDTF">2020-07-25T13:27:49Z</dcterms:created>
  <dcterms:modified xsi:type="dcterms:W3CDTF">2020-07-28T05:48:15Z</dcterms:modified>
</cp:coreProperties>
</file>